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6" r:id="rId9"/>
    <p:sldId id="265" r:id="rId10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36">
          <p15:clr>
            <a:srgbClr val="A4A3A4"/>
          </p15:clr>
        </p15:guide>
        <p15:guide id="2" pos="9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c Herzog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8" autoAdjust="0"/>
    <p:restoredTop sz="94671" autoAdjust="0"/>
  </p:normalViewPr>
  <p:slideViewPr>
    <p:cSldViewPr>
      <p:cViewPr varScale="1">
        <p:scale>
          <a:sx n="91" d="100"/>
          <a:sy n="91" d="100"/>
        </p:scale>
        <p:origin x="1728" y="176"/>
      </p:cViewPr>
      <p:guideLst>
        <p:guide orient="horz" pos="1536"/>
        <p:guide pos="9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tags" Target="tags/tag1.xml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DD26F5B-FEB1-4142-A704-060CBDFF5B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7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0B88AB23-F954-4202-8DA2-2A504487A7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73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5" name="Picture 11" descr="scifair_fron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-4763"/>
            <a:ext cx="9163050" cy="6867526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685800"/>
            <a:ext cx="6477000" cy="175260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133600"/>
            <a:ext cx="6477000" cy="1981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400" i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36C2C84F-2526-4B9E-878A-0151DC8DFB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CE9C5-2D59-4904-9FF4-325440E6EA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838200"/>
            <a:ext cx="22860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838200"/>
            <a:ext cx="6705600" cy="5181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A3997-1ECA-4DB7-B2DA-215A7915C1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E544F-74DE-4CCE-87DE-2A8B635833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CDBD7-590C-4283-B5C4-85F33D962D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667000"/>
            <a:ext cx="44196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667000"/>
            <a:ext cx="44196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B69B3-399F-4599-8459-EE333902F6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8D30D-4B10-416B-B60E-E63523FAC3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692AB-3285-48A9-9759-7E5478716A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03CD8-CCD4-41F9-8B80-0472AF17B9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ED11D-AFDF-45A0-BC6C-A83763489E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7E514-DE1E-4C72-91C2-A827AF266D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3" name="Picture 13" descr="scifair_INSID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9525" y="-4763"/>
            <a:ext cx="9163050" cy="6867526"/>
          </a:xfrm>
          <a:prstGeom prst="rect">
            <a:avLst/>
          </a:prstGeom>
          <a:noFill/>
        </p:spPr>
      </p:pic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67000"/>
            <a:ext cx="8991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802CCFC3-ABD3-46C8-A795-31361711914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1114425" y="1609725"/>
            <a:ext cx="6934200" cy="19050"/>
          </a:xfrm>
          <a:prstGeom prst="rect">
            <a:avLst/>
          </a:prstGeom>
          <a:solidFill>
            <a:srgbClr val="808080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700">
          <a:solidFill>
            <a:schemeClr val="tx2"/>
          </a:solidFill>
          <a:latin typeface="+mn-lt"/>
        </a:defRPr>
      </a:lvl2pPr>
      <a:lvl3pPr marL="11430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600">
          <a:solidFill>
            <a:schemeClr val="tx2"/>
          </a:solidFill>
          <a:latin typeface="+mn-lt"/>
        </a:defRPr>
      </a:lvl3pPr>
      <a:lvl4pPr marL="16002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500">
          <a:solidFill>
            <a:schemeClr val="tx2"/>
          </a:solidFill>
          <a:latin typeface="+mn-lt"/>
        </a:defRPr>
      </a:lvl4pPr>
      <a:lvl5pPr marL="20574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5pPr>
      <a:lvl6pPr marL="25146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6pPr>
      <a:lvl7pPr marL="29718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7pPr>
      <a:lvl8pPr marL="34290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8pPr>
      <a:lvl9pPr marL="3886200" indent="-228600" algn="ctr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ysedregents.org/Grade4/Science/home.html" TargetMode="External"/><Relationship Id="rId3" Type="http://schemas.openxmlformats.org/officeDocument/2006/relationships/hyperlink" Target="http://www.quia.com/rr/66818.html?AP_rand=204818383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earch.barnesandnoble.com/Barrons-New-York-State-Grade-4-Elementary-Level-Science-Test/Joyce-Thornton-Barry/e/9780764137341/?itm=1&amp;USRI=Barron's+New+York+State+Grade+4+Elementary-Level+Science+Tes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838200"/>
            <a:ext cx="7543800" cy="2590800"/>
          </a:xfrm>
        </p:spPr>
        <p:txBody>
          <a:bodyPr/>
          <a:lstStyle/>
          <a:p>
            <a:pPr algn="ctr"/>
            <a:r>
              <a:rPr lang="en-US" sz="3500" dirty="0"/>
              <a:t/>
            </a:r>
            <a:br>
              <a:rPr lang="en-US" sz="3500" dirty="0"/>
            </a:br>
            <a:r>
              <a:rPr lang="en-US" sz="3600" dirty="0" smtClean="0"/>
              <a:t>NYS </a:t>
            </a:r>
            <a:r>
              <a:rPr lang="en-US" sz="3600" dirty="0"/>
              <a:t>4</a:t>
            </a:r>
            <a:r>
              <a:rPr lang="en-US" sz="3600" baseline="30000" dirty="0"/>
              <a:t>th</a:t>
            </a:r>
            <a:r>
              <a:rPr lang="en-US" sz="3600" dirty="0"/>
              <a:t> Grade </a:t>
            </a:r>
            <a:r>
              <a:rPr lang="en-US" sz="3600" dirty="0" smtClean="0"/>
              <a:t>Science Exam</a:t>
            </a:r>
            <a:endParaRPr lang="en-US" sz="3500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429000"/>
            <a:ext cx="6477000" cy="2286000"/>
          </a:xfrm>
        </p:spPr>
        <p:txBody>
          <a:bodyPr/>
          <a:lstStyle/>
          <a:p>
            <a:endParaRPr lang="en-US" sz="2800" dirty="0" smtClean="0"/>
          </a:p>
          <a:p>
            <a:endParaRPr lang="en-US" sz="2800" dirty="0"/>
          </a:p>
          <a:p>
            <a:r>
              <a:rPr lang="en-US" sz="2400" dirty="0" smtClean="0"/>
              <a:t>March </a:t>
            </a:r>
            <a:r>
              <a:rPr lang="en-US" sz="2400" dirty="0"/>
              <a:t>6</a:t>
            </a:r>
            <a:r>
              <a:rPr lang="en-US" sz="2400" baseline="30000" dirty="0" smtClean="0"/>
              <a:t>h</a:t>
            </a:r>
            <a:r>
              <a:rPr lang="en-US" sz="2400" dirty="0"/>
              <a:t>, </a:t>
            </a:r>
            <a:r>
              <a:rPr lang="en-US" sz="2400" dirty="0" smtClean="0"/>
              <a:t>2018</a:t>
            </a:r>
            <a:endParaRPr lang="en-US" sz="2400" dirty="0"/>
          </a:p>
          <a:p>
            <a:r>
              <a:rPr lang="en-US" sz="2400" dirty="0"/>
              <a:t>Presenter: </a:t>
            </a:r>
            <a:r>
              <a:rPr lang="en-US" sz="2400" dirty="0" smtClean="0"/>
              <a:t>Len Pizza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871025"/>
            <a:ext cx="6705600" cy="10287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663575"/>
            <a:ext cx="9144000" cy="1298575"/>
          </a:xfrm>
        </p:spPr>
        <p:txBody>
          <a:bodyPr/>
          <a:lstStyle/>
          <a:p>
            <a:r>
              <a:rPr lang="en-US" dirty="0" smtClean="0"/>
              <a:t>Structure of E</a:t>
            </a:r>
            <a:r>
              <a:rPr lang="en-US" dirty="0" smtClean="0"/>
              <a:t>xam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962150"/>
            <a:ext cx="7848600" cy="4057650"/>
          </a:xfrm>
        </p:spPr>
        <p:txBody>
          <a:bodyPr/>
          <a:lstStyle/>
          <a:p>
            <a:pPr algn="l">
              <a:buFont typeface="Wingdings" pitchFamily="2" charset="2"/>
              <a:buNone/>
            </a:pPr>
            <a:r>
              <a:rPr lang="en-US" sz="3200" dirty="0" smtClean="0"/>
              <a:t>Performance Assessment (</a:t>
            </a:r>
            <a:r>
              <a:rPr lang="en-US" sz="2400" dirty="0" smtClean="0"/>
              <a:t>3 Stations)</a:t>
            </a:r>
          </a:p>
          <a:p>
            <a:pPr marL="857250" lvl="1" indent="-457200" algn="l">
              <a:buFont typeface="+mj-lt"/>
              <a:buAutoNum type="arabicPeriod"/>
            </a:pPr>
            <a:r>
              <a:rPr lang="en-US" sz="2300" dirty="0" smtClean="0"/>
              <a:t>Measurement</a:t>
            </a:r>
            <a:endParaRPr lang="en-US" sz="2300" dirty="0"/>
          </a:p>
          <a:p>
            <a:pPr marL="857250" lvl="1" indent="-457200" algn="l">
              <a:buFont typeface="+mj-lt"/>
              <a:buAutoNum type="arabicPeriod"/>
            </a:pPr>
            <a:r>
              <a:rPr lang="en-US" sz="2300" dirty="0" smtClean="0"/>
              <a:t>Electricity &amp; Magnetism </a:t>
            </a:r>
          </a:p>
          <a:p>
            <a:pPr marL="857250" lvl="1" indent="-457200" algn="l">
              <a:buFont typeface="+mj-lt"/>
              <a:buAutoNum type="arabicPeriod"/>
            </a:pPr>
            <a:r>
              <a:rPr lang="en-US" sz="2300" dirty="0" smtClean="0"/>
              <a:t>Kinetic Energy and Force</a:t>
            </a:r>
            <a:endParaRPr lang="en-US" sz="2300" dirty="0" smtClean="0"/>
          </a:p>
          <a:p>
            <a:pPr algn="l">
              <a:buFont typeface="Wingdings" pitchFamily="2" charset="2"/>
              <a:buNone/>
            </a:pPr>
            <a:r>
              <a:rPr lang="en-US" sz="3200" dirty="0" smtClean="0"/>
              <a:t>Written Assessments </a:t>
            </a:r>
            <a:r>
              <a:rPr lang="en-US" sz="2400" dirty="0" smtClean="0"/>
              <a:t>(2 Parts)</a:t>
            </a:r>
          </a:p>
          <a:p>
            <a:pPr marL="857250" lvl="1" indent="-457200" algn="l">
              <a:buFont typeface="+mj-lt"/>
              <a:buAutoNum type="arabicPeriod"/>
            </a:pPr>
            <a:r>
              <a:rPr lang="en-US" sz="2300" dirty="0" smtClean="0"/>
              <a:t>30 Multiple Choice Questions</a:t>
            </a:r>
          </a:p>
          <a:p>
            <a:pPr marL="857250" lvl="1" indent="-457200" algn="l">
              <a:buFont typeface="+mj-lt"/>
              <a:buAutoNum type="arabicPeriod"/>
            </a:pPr>
            <a:r>
              <a:rPr lang="en-US" sz="2300" dirty="0" smtClean="0"/>
              <a:t>12-15 Short Answer Questions</a:t>
            </a:r>
            <a:endParaRPr lang="en-US" sz="2300" dirty="0"/>
          </a:p>
        </p:txBody>
      </p:sp>
    </p:spTree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Dates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7848600" cy="3352800"/>
          </a:xfrm>
        </p:spPr>
        <p:txBody>
          <a:bodyPr/>
          <a:lstStyle/>
          <a:p>
            <a:pPr marL="0" indent="0" algn="l">
              <a:buNone/>
            </a:pPr>
            <a:r>
              <a:rPr lang="en-US" sz="3200" dirty="0" smtClean="0"/>
              <a:t>Performance </a:t>
            </a:r>
            <a:r>
              <a:rPr lang="en-US" sz="3200" dirty="0" smtClean="0"/>
              <a:t>Assessment</a:t>
            </a:r>
            <a:r>
              <a:rPr lang="en-US" sz="3200" dirty="0" smtClean="0"/>
              <a:t> </a:t>
            </a:r>
          </a:p>
          <a:p>
            <a:pPr algn="l">
              <a:buFont typeface="Arial" charset="0"/>
              <a:buChar char="•"/>
            </a:pPr>
            <a:r>
              <a:rPr lang="en-US" sz="2400" dirty="0" smtClean="0"/>
              <a:t>Wednesday</a:t>
            </a:r>
            <a:r>
              <a:rPr lang="en-US" sz="2400" dirty="0"/>
              <a:t>, May </a:t>
            </a:r>
            <a:r>
              <a:rPr lang="en-US" sz="2400" dirty="0" smtClean="0"/>
              <a:t>23rd </a:t>
            </a:r>
            <a:r>
              <a:rPr lang="en-US" sz="2400" dirty="0"/>
              <a:t>– Friday, June </a:t>
            </a:r>
            <a:r>
              <a:rPr lang="en-US" sz="2400" dirty="0" smtClean="0"/>
              <a:t>1st</a:t>
            </a:r>
            <a:r>
              <a:rPr lang="en-US" sz="2400" dirty="0" smtClean="0"/>
              <a:t> </a:t>
            </a:r>
            <a:r>
              <a:rPr lang="en-US" sz="2400" dirty="0"/>
              <a:t>(One Day Only)</a:t>
            </a:r>
          </a:p>
          <a:p>
            <a:pPr>
              <a:buNone/>
            </a:pPr>
            <a:endParaRPr lang="en-US" dirty="0"/>
          </a:p>
          <a:p>
            <a:pPr algn="l">
              <a:buNone/>
            </a:pPr>
            <a:r>
              <a:rPr lang="en-US" sz="3200" dirty="0"/>
              <a:t>Written </a:t>
            </a:r>
            <a:r>
              <a:rPr lang="en-US" sz="3200" dirty="0" smtClean="0"/>
              <a:t>Assessment </a:t>
            </a:r>
          </a:p>
          <a:p>
            <a:pPr algn="l">
              <a:buFont typeface="Arial" charset="0"/>
              <a:buChar char="•"/>
            </a:pPr>
            <a:r>
              <a:rPr lang="en-US" sz="2400" dirty="0" smtClean="0"/>
              <a:t>Monday</a:t>
            </a:r>
            <a:r>
              <a:rPr lang="en-US" sz="2400" dirty="0"/>
              <a:t>, June </a:t>
            </a:r>
            <a:r>
              <a:rPr lang="en-US" sz="2400" dirty="0" smtClean="0"/>
              <a:t>4th (</a:t>
            </a:r>
            <a:r>
              <a:rPr lang="en-US" sz="2400" dirty="0" smtClean="0"/>
              <a:t>One Day Only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Tasks 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7620000" cy="4267200"/>
          </a:xfrm>
        </p:spPr>
        <p:txBody>
          <a:bodyPr/>
          <a:lstStyle/>
          <a:p>
            <a:pPr algn="l">
              <a:buFont typeface="Arial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performance task </a:t>
            </a:r>
            <a:r>
              <a:rPr lang="en-US" sz="2400" dirty="0" smtClean="0"/>
              <a:t>consists of 3</a:t>
            </a:r>
            <a:r>
              <a:rPr lang="en-US" sz="2400" dirty="0" smtClean="0"/>
              <a:t> </a:t>
            </a:r>
            <a:r>
              <a:rPr lang="en-US" sz="2400" dirty="0"/>
              <a:t>hands-on </a:t>
            </a:r>
            <a:r>
              <a:rPr lang="en-US" sz="2400" dirty="0" smtClean="0"/>
              <a:t>scientific </a:t>
            </a:r>
            <a:r>
              <a:rPr lang="en-US" sz="2400" dirty="0" smtClean="0"/>
              <a:t>investigations </a:t>
            </a:r>
            <a:r>
              <a:rPr lang="en-US" sz="2400" dirty="0" smtClean="0"/>
              <a:t>that will </a:t>
            </a:r>
            <a:r>
              <a:rPr lang="en-US" sz="2400" dirty="0"/>
              <a:t>check </a:t>
            </a:r>
            <a:r>
              <a:rPr lang="en-US" sz="2400" dirty="0" smtClean="0"/>
              <a:t>the students </a:t>
            </a:r>
            <a:r>
              <a:rPr lang="en-US" sz="2400" dirty="0"/>
              <a:t>ability </a:t>
            </a:r>
            <a:r>
              <a:rPr lang="en-US" sz="2400" dirty="0" smtClean="0"/>
              <a:t>to measure, test, estimate and predict using scientific reasoning and their knowledge of scientific concepts.</a:t>
            </a: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 algn="l">
              <a:buFont typeface="Arial" charset="0"/>
              <a:buChar char="•"/>
            </a:pPr>
            <a:r>
              <a:rPr lang="en-US" sz="2400" dirty="0" smtClean="0"/>
              <a:t>Each </a:t>
            </a:r>
            <a:r>
              <a:rPr lang="en-US" sz="2400" dirty="0"/>
              <a:t>student will work alone </a:t>
            </a:r>
            <a:r>
              <a:rPr lang="en-US" sz="2400" dirty="0" smtClean="0"/>
              <a:t>and is responsible to complete all 3 </a:t>
            </a:r>
            <a:r>
              <a:rPr lang="en-US" sz="2400" dirty="0" smtClean="0"/>
              <a:t>stations.</a:t>
            </a: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1900" dirty="0"/>
          </a:p>
          <a:p>
            <a:pPr>
              <a:buFont typeface="Wingdings" pitchFamily="2" charset="2"/>
              <a:buNone/>
            </a:pPr>
            <a:endParaRPr lang="en-US" sz="1900" dirty="0"/>
          </a:p>
        </p:txBody>
      </p:sp>
    </p:spTree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Question </a:t>
            </a:r>
            <a:endParaRPr lang="en-US" dirty="0"/>
          </a:p>
        </p:txBody>
      </p:sp>
      <p:pic>
        <p:nvPicPr>
          <p:cNvPr id="6" name="Picture 5" descr="multiple_choi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895600"/>
            <a:ext cx="7730106" cy="1916705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876300"/>
            <a:ext cx="9144000" cy="914400"/>
          </a:xfrm>
        </p:spPr>
        <p:txBody>
          <a:bodyPr/>
          <a:lstStyle/>
          <a:p>
            <a:r>
              <a:rPr lang="en-US" dirty="0"/>
              <a:t>Short Answer Example</a:t>
            </a:r>
          </a:p>
        </p:txBody>
      </p:sp>
      <p:pic>
        <p:nvPicPr>
          <p:cNvPr id="7" name="Picture 6" descr="2012-02-29_162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057400"/>
            <a:ext cx="7468792" cy="4084496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876300"/>
            <a:ext cx="9144000" cy="914400"/>
          </a:xfrm>
        </p:spPr>
        <p:txBody>
          <a:bodyPr/>
          <a:lstStyle/>
          <a:p>
            <a:r>
              <a:rPr lang="en-US" dirty="0" smtClean="0">
                <a:latin typeface="Cambria" pitchFamily="18" charset="0"/>
              </a:rPr>
              <a:t>Exam Preparation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790700"/>
            <a:ext cx="8153400" cy="4610100"/>
          </a:xfrm>
        </p:spPr>
        <p:txBody>
          <a:bodyPr/>
          <a:lstStyle/>
          <a:p>
            <a:pPr algn="l">
              <a:buFont typeface="Arial" charset="0"/>
              <a:buChar char="•"/>
            </a:pPr>
            <a:r>
              <a:rPr lang="en-US" sz="2400" dirty="0"/>
              <a:t>S</a:t>
            </a:r>
            <a:r>
              <a:rPr lang="en-US" sz="2400" dirty="0" smtClean="0"/>
              <a:t>tudents receive a quality science education here at P.S. 174 </a:t>
            </a:r>
            <a:r>
              <a:rPr lang="en-US" sz="2400" dirty="0" smtClean="0"/>
              <a:t>from </a:t>
            </a:r>
            <a:r>
              <a:rPr lang="en-US" sz="2400" dirty="0" smtClean="0"/>
              <a:t>kindergarten through 5th grade.  </a:t>
            </a:r>
            <a:r>
              <a:rPr lang="en-US" sz="2400" dirty="0" smtClean="0"/>
              <a:t>The c</a:t>
            </a:r>
            <a:r>
              <a:rPr lang="en-US" sz="2400" dirty="0" smtClean="0"/>
              <a:t>lassroom teachers are utilizing text books and students have access to a vast amount non-fiction resources in the classroom library.</a:t>
            </a:r>
          </a:p>
          <a:p>
            <a:pPr algn="l">
              <a:buFont typeface="Arial" charset="0"/>
              <a:buChar char="•"/>
            </a:pPr>
            <a:endParaRPr lang="en-US" sz="2400" dirty="0" smtClean="0"/>
          </a:p>
          <a:p>
            <a:pPr algn="l">
              <a:buFont typeface="Arial" charset="0"/>
              <a:buChar char="•"/>
            </a:pPr>
            <a:r>
              <a:rPr lang="en-US" sz="2400" dirty="0" smtClean="0"/>
              <a:t>Students are receiving STEM Science which provides them with a rich, more in depth, hands-on approach to learning science.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267200"/>
          </a:xfrm>
        </p:spPr>
        <p:txBody>
          <a:bodyPr/>
          <a:lstStyle/>
          <a:p>
            <a:pPr algn="l">
              <a:buFont typeface="Arial" charset="0"/>
              <a:buChar char="•"/>
            </a:pPr>
            <a:r>
              <a:rPr lang="en-US" sz="2400" dirty="0"/>
              <a:t>Students and parents can access years of past exams that have been given by NYS at:</a:t>
            </a:r>
            <a:r>
              <a:rPr lang="en-US" sz="2400" dirty="0">
                <a:latin typeface="Times New Roman" pitchFamily="18" charset="0"/>
                <a:hlinkClick r:id="rId2"/>
              </a:rPr>
              <a:t> http://www.nysedregents.org/Grade4/Science/home.html</a:t>
            </a:r>
            <a:r>
              <a:rPr lang="en-US" sz="2400" dirty="0"/>
              <a:t> .  S</a:t>
            </a:r>
            <a:r>
              <a:rPr lang="en-US" sz="2400" dirty="0" smtClean="0"/>
              <a:t>tudents will </a:t>
            </a:r>
            <a:r>
              <a:rPr lang="en-US" sz="2400" dirty="0"/>
              <a:t>become familiar with the structure of the test and </a:t>
            </a:r>
            <a:r>
              <a:rPr lang="en-US" sz="2400" dirty="0" smtClean="0"/>
              <a:t>gain practice </a:t>
            </a:r>
            <a:r>
              <a:rPr lang="en-US" sz="2400" dirty="0"/>
              <a:t>answering </a:t>
            </a:r>
            <a:r>
              <a:rPr lang="en-US" sz="2400" dirty="0" smtClean="0"/>
              <a:t>questions.    </a:t>
            </a:r>
          </a:p>
          <a:p>
            <a:pPr algn="l">
              <a:buFont typeface="Arial" charset="0"/>
              <a:buChar char="•"/>
            </a:pPr>
            <a:endParaRPr lang="en-US" sz="2400" dirty="0"/>
          </a:p>
          <a:p>
            <a:pPr algn="l">
              <a:buFont typeface="Arial" charset="0"/>
              <a:buChar char="•"/>
            </a:pPr>
            <a:r>
              <a:rPr lang="en-US" sz="2400" dirty="0"/>
              <a:t>The following is </a:t>
            </a:r>
            <a:r>
              <a:rPr lang="en-US" sz="2400" dirty="0" smtClean="0"/>
              <a:t>an interactive online application that presents past </a:t>
            </a:r>
            <a:r>
              <a:rPr lang="en-US" sz="2400" dirty="0"/>
              <a:t>science exam questions </a:t>
            </a:r>
            <a:r>
              <a:rPr lang="en-US" sz="2400" dirty="0" smtClean="0"/>
              <a:t>in a game show format.  Many students really seem to enjoy this approach to test prep.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hlinkClick r:id="rId3"/>
              </a:rPr>
              <a:t>http://www.quia.com/rr/66818.html?AP_rand=2048183830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8044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Resources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2209800"/>
            <a:ext cx="7924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hlinkClick r:id="rId2"/>
              </a:rPr>
              <a:t>Barron's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hlinkClick r:id="rId2"/>
              </a:rPr>
              <a:t>New York State Grade 4 Elementary-Level Science Test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</a:rPr>
              <a:t> by Joyce Thornton Barry and Kathleen Cahill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cover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01018373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01018373</Template>
  <TotalTime>11688</TotalTime>
  <Words>273</Words>
  <Application>Microsoft Macintosh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Cambria</vt:lpstr>
      <vt:lpstr>Times New Roman</vt:lpstr>
      <vt:lpstr>Verdana</vt:lpstr>
      <vt:lpstr>Wingdings</vt:lpstr>
      <vt:lpstr>Arial</vt:lpstr>
      <vt:lpstr>01018373</vt:lpstr>
      <vt:lpstr> NYS 4th Grade Science Exam</vt:lpstr>
      <vt:lpstr>Structure of Exam</vt:lpstr>
      <vt:lpstr>Testing Dates</vt:lpstr>
      <vt:lpstr>Performance Tasks </vt:lpstr>
      <vt:lpstr>Sample Question </vt:lpstr>
      <vt:lpstr>Short Answer Example</vt:lpstr>
      <vt:lpstr>Exam Preparation</vt:lpstr>
      <vt:lpstr>Exam Preparation</vt:lpstr>
      <vt:lpstr>Additional Resources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NYS State 4th Grade Science</dc:title>
  <dc:creator>Rich</dc:creator>
  <cp:lastModifiedBy>Microsoft Office User</cp:lastModifiedBy>
  <cp:revision>78</cp:revision>
  <cp:lastPrinted>1601-01-01T00:00:00Z</cp:lastPrinted>
  <dcterms:created xsi:type="dcterms:W3CDTF">2012-02-29T20:46:16Z</dcterms:created>
  <dcterms:modified xsi:type="dcterms:W3CDTF">2018-02-27T19:33:03Z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TC010183731033</vt:lpwstr>
  </property>
</Properties>
</file>